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7" r:id="rId3"/>
    <p:sldId id="258" r:id="rId4"/>
    <p:sldId id="272" r:id="rId5"/>
    <p:sldId id="273" r:id="rId6"/>
    <p:sldId id="274" r:id="rId7"/>
    <p:sldId id="262" r:id="rId8"/>
    <p:sldId id="260" r:id="rId9"/>
    <p:sldId id="263" r:id="rId10"/>
    <p:sldId id="265" r:id="rId11"/>
    <p:sldId id="266" r:id="rId12"/>
    <p:sldId id="264" r:id="rId13"/>
    <p:sldId id="267" r:id="rId14"/>
    <p:sldId id="268" r:id="rId15"/>
    <p:sldId id="269" r:id="rId16"/>
    <p:sldId id="275" r:id="rId17"/>
    <p:sldId id="270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5881"/>
    <a:srgbClr val="FBC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97"/>
  </p:normalViewPr>
  <p:slideViewPr>
    <p:cSldViewPr snapToGrid="0" snapToObjects="1">
      <p:cViewPr varScale="1">
        <p:scale>
          <a:sx n="93" d="100"/>
          <a:sy n="93" d="100"/>
        </p:scale>
        <p:origin x="208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4ED4B-8DF2-4F4B-8984-FACCA3880AA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EF98D-10DE-A045-BADC-8F176D54CDD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9.emf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2.png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png"/><Relationship Id="rId8" Type="http://schemas.openxmlformats.org/officeDocument/2006/relationships/image" Target="../media/image15.png"/><Relationship Id="rId7" Type="http://schemas.openxmlformats.org/officeDocument/2006/relationships/image" Target="../media/image14.png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24.png"/><Relationship Id="rId8" Type="http://schemas.openxmlformats.org/officeDocument/2006/relationships/image" Target="../media/image23.png"/><Relationship Id="rId7" Type="http://schemas.openxmlformats.org/officeDocument/2006/relationships/image" Target="../media/image22.png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28.png"/><Relationship Id="rId12" Type="http://schemas.openxmlformats.org/officeDocument/2006/relationships/image" Target="../media/image27.png"/><Relationship Id="rId11" Type="http://schemas.openxmlformats.org/officeDocument/2006/relationships/image" Target="../media/image26.png"/><Relationship Id="rId10" Type="http://schemas.openxmlformats.org/officeDocument/2006/relationships/image" Target="../media/image25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"/>
          <a:stretch>
            <a:fillRect/>
          </a:stretch>
        </p:blipFill>
        <p:spPr>
          <a:xfrm>
            <a:off x="0" y="-11176"/>
            <a:ext cx="12207378" cy="6869176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4394200" y="3312429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b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围棋与人工智能</a:t>
            </a:r>
            <a:endParaRPr kumimoji="1" lang="zh-CN" altLang="en-US" sz="4400" b="1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394200" y="2801112"/>
            <a:ext cx="3422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第二讲：隋泽翔（业余</a:t>
            </a:r>
            <a:r>
              <a:rPr kumimoji="1" lang="en-US" altLang="zh-CN" sz="2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7</a:t>
            </a:r>
            <a:r>
              <a:rPr kumimoji="1" lang="zh-CN" altLang="en-US" sz="2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段）</a:t>
            </a:r>
            <a:endParaRPr kumimoji="1" lang="zh-CN" altLang="en-US" sz="2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7204" y="327548"/>
            <a:ext cx="9857105" cy="627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5758" y="400324"/>
            <a:ext cx="265168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围棋人机对弈的难点</a:t>
            </a:r>
            <a:endParaRPr kumimoji="1" lang="zh-CN" altLang="en-US" sz="2135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grpSp>
        <p:nvGrpSpPr>
          <p:cNvPr id="6" name="组 5"/>
          <p:cNvGrpSpPr/>
          <p:nvPr/>
        </p:nvGrpSpPr>
        <p:grpSpPr>
          <a:xfrm>
            <a:off x="1001424" y="1382983"/>
            <a:ext cx="10864223" cy="4813421"/>
            <a:chOff x="1012182" y="1888592"/>
            <a:chExt cx="10864223" cy="4813421"/>
          </a:xfrm>
        </p:grpSpPr>
        <p:sp>
          <p:nvSpPr>
            <p:cNvPr id="62" name="副标题 2"/>
            <p:cNvSpPr txBox="1"/>
            <p:nvPr/>
          </p:nvSpPr>
          <p:spPr>
            <a:xfrm>
              <a:off x="1271905" y="1888592"/>
              <a:ext cx="10604500" cy="481342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endPara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marL="0" indent="0">
                <a:buNone/>
              </a:pPr>
              <a:r>
                <a:rPr lang="zh-CN" altLang="en-US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蒙特卡洛搜索剪枝法：</a:t>
              </a:r>
              <a:endPara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marL="0" indent="0">
                <a:buNone/>
              </a:pPr>
              <a:endPara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marL="0" indent="0">
                <a:buNone/>
              </a:pPr>
              <a:r>
                <a:rPr lang="zh-CN" altLang="en-US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深度学习：</a:t>
              </a:r>
              <a:endPara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marL="0" indent="0">
                <a:buNone/>
              </a:pPr>
              <a:r>
                <a:rPr lang="zh-CN" altLang="en-US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（</a:t>
              </a:r>
              <a:r>
                <a:rPr lang="en-US" altLang="zh-CN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1</a:t>
              </a:r>
              <a:r>
                <a:rPr lang="zh-CN" altLang="en-US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）输入人类棋手海量棋谱。</a:t>
              </a:r>
              <a:endPara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marL="0" indent="0">
                <a:buNone/>
              </a:pPr>
              <a:r>
                <a:rPr lang="zh-CN" altLang="en-US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（</a:t>
              </a:r>
              <a:r>
                <a:rPr lang="en-US" altLang="zh-CN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2</a:t>
              </a:r>
              <a:r>
                <a:rPr lang="zh-CN" altLang="en-US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）通过自我对弈，对棋局进行策略优化直至胜利。</a:t>
              </a:r>
              <a:endPara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marL="0" indent="0">
                <a:buNone/>
              </a:pPr>
              <a:endPara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marL="0" indent="0">
                <a:buNone/>
              </a:pPr>
              <a:r>
                <a:rPr lang="zh-CN" altLang="en-US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策略网络：结合深度学习，对局面选点直觉建模。策略网络有效减少了搜索的宽度。</a:t>
              </a:r>
              <a:endPara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marL="0" indent="0">
                <a:buNone/>
              </a:pPr>
              <a:endPara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marL="0" indent="0">
                <a:buNone/>
              </a:pPr>
              <a:r>
                <a:rPr lang="zh-CN" altLang="en-US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价值网络：结合蒙特卡洛搜索法，用策略网络进行选点模拟，以</a:t>
              </a:r>
              <a:r>
                <a:rPr lang="zh-CN" altLang="en-US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胜率作为局面评估分数，选取胜率最高的策略。价值网络有效减少了搜索的深度。</a:t>
              </a:r>
              <a:endPara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marL="0" indent="0">
                <a:buNone/>
              </a:pPr>
              <a:endPara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marL="0" indent="0">
                <a:buNone/>
              </a:pPr>
              <a:r>
                <a:rPr lang="zh-CN" altLang="en-US" sz="1800" dirty="0" smtClean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注：策略网络和价值网络同为模拟人类大脑结构的深度神经网络系统。</a:t>
              </a:r>
              <a:endPara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marL="0" indent="0">
                <a:buNone/>
              </a:pPr>
              <a:endParaRPr lang="zh-CN" altLang="en-US"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63" name="圆角矩形 62"/>
            <p:cNvSpPr/>
            <p:nvPr/>
          </p:nvSpPr>
          <p:spPr>
            <a:xfrm>
              <a:off x="1017079" y="2305239"/>
              <a:ext cx="254826" cy="254826"/>
            </a:xfrm>
            <a:prstGeom prst="roundRect">
              <a:avLst/>
            </a:prstGeom>
            <a:solidFill>
              <a:srgbClr val="2058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64" name="圆角矩形 63"/>
            <p:cNvSpPr/>
            <p:nvPr/>
          </p:nvSpPr>
          <p:spPr>
            <a:xfrm>
              <a:off x="1017079" y="3049580"/>
              <a:ext cx="254826" cy="254826"/>
            </a:xfrm>
            <a:prstGeom prst="roundRect">
              <a:avLst/>
            </a:prstGeom>
            <a:solidFill>
              <a:srgbClr val="FBC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67" name="圆角矩形 66"/>
            <p:cNvSpPr/>
            <p:nvPr/>
          </p:nvSpPr>
          <p:spPr>
            <a:xfrm>
              <a:off x="1012182" y="4525441"/>
              <a:ext cx="254826" cy="254826"/>
            </a:xfrm>
            <a:prstGeom prst="roundRect">
              <a:avLst/>
            </a:prstGeom>
            <a:solidFill>
              <a:srgbClr val="2058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68" name="圆角矩形 67"/>
            <p:cNvSpPr/>
            <p:nvPr/>
          </p:nvSpPr>
          <p:spPr>
            <a:xfrm>
              <a:off x="1012182" y="5285706"/>
              <a:ext cx="254826" cy="254826"/>
            </a:xfrm>
            <a:prstGeom prst="roundRect">
              <a:avLst/>
            </a:prstGeom>
            <a:solidFill>
              <a:srgbClr val="FBC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5758" y="400324"/>
            <a:ext cx="4376519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135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AlphaGo</a:t>
            </a:r>
            <a:r>
              <a:rPr kumimoji="1" lang="zh-CN" altLang="en-US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的学习</a:t>
            </a:r>
            <a:r>
              <a:rPr kumimoji="1" lang="zh-CN" altLang="en-US" sz="2135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过程</a:t>
            </a:r>
            <a:r>
              <a:rPr kumimoji="1" lang="en-US" altLang="zh-CN" sz="2135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——</a:t>
            </a:r>
            <a:r>
              <a:rPr kumimoji="1" lang="zh-CN" altLang="en-US" sz="2135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策略</a:t>
            </a:r>
            <a:r>
              <a:rPr kumimoji="1" lang="zh-CN" altLang="en-US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网络</a:t>
            </a:r>
            <a:endParaRPr kumimoji="1" lang="zh-CN" altLang="en-US" sz="2135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sp>
        <p:nvSpPr>
          <p:cNvPr id="11" name="TextBox 3"/>
          <p:cNvSpPr txBox="1"/>
          <p:nvPr/>
        </p:nvSpPr>
        <p:spPr>
          <a:xfrm>
            <a:off x="1523415" y="1242262"/>
            <a:ext cx="1728192" cy="646331"/>
          </a:xfrm>
          <a:prstGeom prst="rect">
            <a:avLst/>
          </a:prstGeom>
          <a:solidFill>
            <a:schemeClr val="bg1"/>
          </a:solidFill>
          <a:ln>
            <a:solidFill>
              <a:srgbClr val="FBC1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人类棋谱</a:t>
            </a:r>
            <a:r>
              <a:rPr lang="en-US" altLang="zh-CN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80</a:t>
            </a: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万盘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TextBox 4"/>
          <p:cNvSpPr txBox="1"/>
          <p:nvPr/>
        </p:nvSpPr>
        <p:spPr>
          <a:xfrm>
            <a:off x="5309545" y="3179755"/>
            <a:ext cx="504056" cy="646331"/>
          </a:xfrm>
          <a:prstGeom prst="rect">
            <a:avLst/>
          </a:prstGeom>
          <a:noFill/>
          <a:ln w="19050">
            <a:solidFill>
              <a:srgbClr val="FBC1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学习</a:t>
            </a:r>
            <a:endParaRPr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3" name="TextBox 6"/>
          <p:cNvSpPr txBox="1"/>
          <p:nvPr/>
        </p:nvSpPr>
        <p:spPr>
          <a:xfrm>
            <a:off x="1523415" y="3312656"/>
            <a:ext cx="1250217" cy="369332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棋谱优选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5" name="TextBox 23"/>
          <p:cNvSpPr txBox="1"/>
          <p:nvPr/>
        </p:nvSpPr>
        <p:spPr>
          <a:xfrm>
            <a:off x="9358725" y="2997887"/>
            <a:ext cx="1814843" cy="646331"/>
          </a:xfrm>
          <a:prstGeom prst="rect">
            <a:avLst/>
          </a:prstGeom>
          <a:solidFill>
            <a:srgbClr val="FBC10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策略网络</a:t>
            </a:r>
            <a:endParaRPr lang="en-US" altLang="zh-CN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lang="en-US" altLang="zh-CN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Policy network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6" name="TextBox 30"/>
          <p:cNvSpPr txBox="1"/>
          <p:nvPr/>
        </p:nvSpPr>
        <p:spPr>
          <a:xfrm>
            <a:off x="6642191" y="2998224"/>
            <a:ext cx="1913913" cy="1198880"/>
          </a:xfrm>
          <a:prstGeom prst="rect">
            <a:avLst/>
          </a:prstGeom>
          <a:solidFill>
            <a:srgbClr val="FBC10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强化学习</a:t>
            </a:r>
            <a:endParaRPr lang="en-US" altLang="zh-CN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lang="en-US" altLang="zh-CN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GPU</a:t>
            </a:r>
            <a:endParaRPr lang="en-US" altLang="zh-CN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（通用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图形处理</a:t>
            </a: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器）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7" name="上箭头 16"/>
          <p:cNvSpPr/>
          <p:nvPr/>
        </p:nvSpPr>
        <p:spPr>
          <a:xfrm>
            <a:off x="1980611" y="4256564"/>
            <a:ext cx="415985" cy="656857"/>
          </a:xfrm>
          <a:prstGeom prst="up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8" name="TextBox 2"/>
          <p:cNvSpPr txBox="1"/>
          <p:nvPr/>
        </p:nvSpPr>
        <p:spPr>
          <a:xfrm>
            <a:off x="1523415" y="5102002"/>
            <a:ext cx="2065022" cy="922020"/>
          </a:xfrm>
          <a:prstGeom prst="rect">
            <a:avLst/>
          </a:prstGeom>
          <a:ln>
            <a:solidFill>
              <a:srgbClr val="FBC1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AlphaG</a:t>
            </a: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的各版本之间下的约几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千</a:t>
            </a: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万盘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9" name="下箭头 18"/>
          <p:cNvSpPr/>
          <p:nvPr/>
        </p:nvSpPr>
        <p:spPr>
          <a:xfrm>
            <a:off x="1990987" y="2373674"/>
            <a:ext cx="356951" cy="623781"/>
          </a:xfrm>
          <a:prstGeom prst="down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0" name="TextBox 16"/>
          <p:cNvSpPr txBox="1"/>
          <p:nvPr/>
        </p:nvSpPr>
        <p:spPr>
          <a:xfrm>
            <a:off x="3383891" y="3317696"/>
            <a:ext cx="1111173" cy="369332"/>
          </a:xfrm>
          <a:prstGeom prst="rect">
            <a:avLst/>
          </a:prstGeom>
          <a:noFill/>
          <a:ln>
            <a:solidFill>
              <a:srgbClr val="FBC1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棋谱输入</a:t>
            </a:r>
            <a:endParaRPr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2" name="TextBox 18"/>
          <p:cNvSpPr txBox="1"/>
          <p:nvPr/>
        </p:nvSpPr>
        <p:spPr>
          <a:xfrm>
            <a:off x="7792803" y="5102002"/>
            <a:ext cx="3380765" cy="923330"/>
          </a:xfrm>
          <a:prstGeom prst="rect">
            <a:avLst/>
          </a:prstGeom>
          <a:solidFill>
            <a:srgbClr val="20588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策略网络是计算下一手各点的落子概率。用于提高检索效率，也可用于快速走棋。</a:t>
            </a:r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右箭头 2"/>
          <p:cNvSpPr/>
          <p:nvPr/>
        </p:nvSpPr>
        <p:spPr>
          <a:xfrm>
            <a:off x="2894639" y="3326197"/>
            <a:ext cx="444733" cy="355791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右箭头 26"/>
          <p:cNvSpPr/>
          <p:nvPr/>
        </p:nvSpPr>
        <p:spPr>
          <a:xfrm>
            <a:off x="4613160" y="3336730"/>
            <a:ext cx="444733" cy="355791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右箭头 27"/>
          <p:cNvSpPr/>
          <p:nvPr/>
        </p:nvSpPr>
        <p:spPr>
          <a:xfrm>
            <a:off x="6065253" y="3326197"/>
            <a:ext cx="444733" cy="355791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8790669" y="3337203"/>
            <a:ext cx="444733" cy="355791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5758" y="400324"/>
            <a:ext cx="4376519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135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AlphaGo</a:t>
            </a:r>
            <a:r>
              <a:rPr kumimoji="1" lang="zh-CN" altLang="en-US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的学习</a:t>
            </a:r>
            <a:r>
              <a:rPr kumimoji="1" lang="zh-CN" altLang="en-US" sz="2135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过程</a:t>
            </a:r>
            <a:r>
              <a:rPr kumimoji="1" lang="en-US" altLang="zh-CN" sz="2135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——</a:t>
            </a:r>
            <a:r>
              <a:rPr kumimoji="1" lang="zh-CN" altLang="en-US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价值网络</a:t>
            </a:r>
            <a:endParaRPr kumimoji="1" lang="zh-CN" altLang="en-US" sz="2135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sp>
        <p:nvSpPr>
          <p:cNvPr id="23" name="TextBox 3"/>
          <p:cNvSpPr txBox="1"/>
          <p:nvPr/>
        </p:nvSpPr>
        <p:spPr>
          <a:xfrm>
            <a:off x="1360397" y="1106007"/>
            <a:ext cx="1728192" cy="646331"/>
          </a:xfrm>
          <a:prstGeom prst="rect">
            <a:avLst/>
          </a:prstGeom>
          <a:solidFill>
            <a:schemeClr val="bg1"/>
          </a:solidFill>
          <a:ln>
            <a:solidFill>
              <a:srgbClr val="FBC1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人类棋谱</a:t>
            </a:r>
            <a:r>
              <a:rPr lang="en-US" altLang="zh-CN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80</a:t>
            </a: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万盘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4" name="TextBox 4"/>
          <p:cNvSpPr txBox="1"/>
          <p:nvPr/>
        </p:nvSpPr>
        <p:spPr>
          <a:xfrm>
            <a:off x="5130210" y="3169002"/>
            <a:ext cx="504056" cy="646331"/>
          </a:xfrm>
          <a:prstGeom prst="rect">
            <a:avLst/>
          </a:prstGeom>
          <a:noFill/>
          <a:ln w="19050">
            <a:solidFill>
              <a:srgbClr val="FBC1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学习</a:t>
            </a:r>
            <a:endParaRPr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5" name="TextBox 6"/>
          <p:cNvSpPr txBox="1"/>
          <p:nvPr/>
        </p:nvSpPr>
        <p:spPr>
          <a:xfrm>
            <a:off x="1360258" y="3269941"/>
            <a:ext cx="1250217" cy="369332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棋谱优选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0" name="TextBox 23"/>
          <p:cNvSpPr txBox="1"/>
          <p:nvPr/>
        </p:nvSpPr>
        <p:spPr>
          <a:xfrm>
            <a:off x="9195469" y="3110896"/>
            <a:ext cx="1814843" cy="646331"/>
          </a:xfrm>
          <a:prstGeom prst="rect">
            <a:avLst/>
          </a:prstGeom>
          <a:solidFill>
            <a:srgbClr val="FBC10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价值网络</a:t>
            </a:r>
            <a:endParaRPr lang="en-US" altLang="zh-CN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lang="en-US" altLang="zh-CN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Value network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482894" y="3131441"/>
            <a:ext cx="1913913" cy="646331"/>
          </a:xfrm>
          <a:prstGeom prst="rect">
            <a:avLst/>
          </a:prstGeom>
          <a:solidFill>
            <a:srgbClr val="FBC10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深度学习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deep learning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2" name="上箭头 31"/>
          <p:cNvSpPr/>
          <p:nvPr/>
        </p:nvSpPr>
        <p:spPr>
          <a:xfrm>
            <a:off x="1817454" y="4120309"/>
            <a:ext cx="415985" cy="656857"/>
          </a:xfrm>
          <a:prstGeom prst="upArrow">
            <a:avLst/>
          </a:prstGeom>
          <a:solidFill>
            <a:srgbClr val="2058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3" name="TextBox 2"/>
          <p:cNvSpPr txBox="1"/>
          <p:nvPr/>
        </p:nvSpPr>
        <p:spPr>
          <a:xfrm>
            <a:off x="1360258" y="4965747"/>
            <a:ext cx="2065022" cy="922020"/>
          </a:xfrm>
          <a:prstGeom prst="rect">
            <a:avLst/>
          </a:prstGeom>
          <a:ln>
            <a:solidFill>
              <a:srgbClr val="FBC1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Alphago</a:t>
            </a: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的各版本之间下的约几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千</a:t>
            </a: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万盘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4" name="下箭头 33"/>
          <p:cNvSpPr/>
          <p:nvPr/>
        </p:nvSpPr>
        <p:spPr>
          <a:xfrm>
            <a:off x="1827830" y="2237419"/>
            <a:ext cx="356951" cy="623781"/>
          </a:xfrm>
          <a:prstGeom prst="downArrow">
            <a:avLst/>
          </a:prstGeom>
          <a:solidFill>
            <a:srgbClr val="2058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5" name="TextBox 16"/>
          <p:cNvSpPr txBox="1"/>
          <p:nvPr/>
        </p:nvSpPr>
        <p:spPr>
          <a:xfrm>
            <a:off x="3220396" y="3269941"/>
            <a:ext cx="1106398" cy="369332"/>
          </a:xfrm>
          <a:prstGeom prst="rect">
            <a:avLst/>
          </a:prstGeom>
          <a:noFill/>
          <a:ln>
            <a:solidFill>
              <a:srgbClr val="FBC1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棋谱输入</a:t>
            </a:r>
            <a:endParaRPr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7" name="TextBox 18"/>
          <p:cNvSpPr txBox="1"/>
          <p:nvPr/>
        </p:nvSpPr>
        <p:spPr>
          <a:xfrm>
            <a:off x="7629547" y="4965747"/>
            <a:ext cx="3380765" cy="645160"/>
          </a:xfrm>
          <a:prstGeom prst="rect">
            <a:avLst/>
          </a:prstGeom>
          <a:solidFill>
            <a:srgbClr val="20588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价值网络用于描绘各点的获胜概率，用于局面优劣的判断。</a:t>
            </a:r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0" name="右箭头 39"/>
          <p:cNvSpPr/>
          <p:nvPr/>
        </p:nvSpPr>
        <p:spPr>
          <a:xfrm>
            <a:off x="2775663" y="3314271"/>
            <a:ext cx="444733" cy="355791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右箭头 40"/>
          <p:cNvSpPr/>
          <p:nvPr/>
        </p:nvSpPr>
        <p:spPr>
          <a:xfrm>
            <a:off x="4483530" y="3309799"/>
            <a:ext cx="444733" cy="355791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右箭头 41"/>
          <p:cNvSpPr/>
          <p:nvPr/>
        </p:nvSpPr>
        <p:spPr>
          <a:xfrm>
            <a:off x="5861197" y="3306719"/>
            <a:ext cx="444733" cy="355791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右箭头 42"/>
          <p:cNvSpPr/>
          <p:nvPr/>
        </p:nvSpPr>
        <p:spPr>
          <a:xfrm>
            <a:off x="8573771" y="3306718"/>
            <a:ext cx="444733" cy="355791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5758" y="400324"/>
            <a:ext cx="378661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135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AlphaGo</a:t>
            </a:r>
            <a:r>
              <a:rPr kumimoji="1" lang="zh-CN" altLang="en-US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攻克围棋意味着什么</a:t>
            </a:r>
            <a:endParaRPr kumimoji="1" lang="zh-CN" altLang="en-US" sz="2135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sp>
        <p:nvSpPr>
          <p:cNvPr id="18" name="副标题 2"/>
          <p:cNvSpPr txBox="1"/>
          <p:nvPr/>
        </p:nvSpPr>
        <p:spPr>
          <a:xfrm>
            <a:off x="1102360" y="1532775"/>
            <a:ext cx="10558780" cy="4507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500"/>
              </a:lnSpc>
              <a:buNone/>
            </a:pP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人类下围棋时，直觉与计算都必不可少。</a:t>
            </a:r>
            <a:r>
              <a:rPr lang="en-US" altLang="zh-CN" sz="18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AlphaGo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则通过</a:t>
            </a: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计算</a:t>
            </a: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，建立起比人类远为强大的</a:t>
            </a: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直觉</a:t>
            </a: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1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1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r>
              <a:rPr lang="en-US" altLang="zh-CN" sz="18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AlphaGo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成功证明了直觉能力可以通过计算思维中不断提升。</a:t>
            </a:r>
            <a:endParaRPr lang="zh-CN" altLang="en-US" sz="1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1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人机合作可以达到1+1＞2的效果，人类的智慧将被人工智能放大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1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1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lnSpc>
                <a:spcPts val="3500"/>
              </a:lnSpc>
              <a:buNone/>
            </a:pP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围棋思维充分体现出人类的思维特点，</a:t>
            </a: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AI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攻克围棋，未来将会在包括翻译和艺术创作在内的各个领域全面超越人类。</a:t>
            </a:r>
            <a:endParaRPr lang="en-US" altLang="zh-CN" sz="1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en-US" altLang="zh-CN" sz="1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人类未来的学习方式将会有翻天覆地的改变。</a:t>
            </a:r>
            <a:endParaRPr lang="zh-CN" altLang="en-US" sz="1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841530" y="1716502"/>
            <a:ext cx="254826" cy="254826"/>
          </a:xfrm>
          <a:prstGeom prst="roundRect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838760" y="2524076"/>
            <a:ext cx="254826" cy="254826"/>
          </a:xfrm>
          <a:prstGeom prst="roundRect">
            <a:avLst/>
          </a:prstGeom>
          <a:solidFill>
            <a:srgbClr val="FBC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836633" y="3281563"/>
            <a:ext cx="254826" cy="254826"/>
          </a:xfrm>
          <a:prstGeom prst="roundRect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836633" y="4193609"/>
            <a:ext cx="254826" cy="254826"/>
          </a:xfrm>
          <a:prstGeom prst="roundRect">
            <a:avLst/>
          </a:prstGeom>
          <a:solidFill>
            <a:srgbClr val="FBC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847534" y="5390918"/>
            <a:ext cx="254826" cy="254826"/>
          </a:xfrm>
          <a:prstGeom prst="roundRect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099820" y="447040"/>
            <a:ext cx="629221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200"/>
              <a:t>围棋计算思维的三种维度</a:t>
            </a:r>
            <a:endParaRPr lang="zh-CN" altLang="en-US" sz="2200"/>
          </a:p>
        </p:txBody>
      </p:sp>
      <p:sp>
        <p:nvSpPr>
          <p:cNvPr id="4" name="文本框 3"/>
          <p:cNvSpPr txBox="1"/>
          <p:nvPr/>
        </p:nvSpPr>
        <p:spPr>
          <a:xfrm>
            <a:off x="2061210" y="1697355"/>
            <a:ext cx="1829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r>
              <a:rPr lang="zh-CN" altLang="en-US">
                <a:ea typeface="宋体" panose="02010600030101010101" pitchFamily="2" charset="-122"/>
              </a:rPr>
              <a:t>局部维度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33035" y="1697355"/>
            <a:ext cx="2159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2.</a:t>
            </a:r>
            <a:r>
              <a:rPr lang="zh-CN" altLang="en-US">
                <a:ea typeface="宋体" panose="02010600030101010101" pitchFamily="2" charset="-122"/>
              </a:rPr>
              <a:t>价值维度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597900" y="1697355"/>
            <a:ext cx="24085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3.</a:t>
            </a:r>
            <a:r>
              <a:rPr lang="zh-CN" altLang="en-US">
                <a:ea typeface="宋体" panose="02010600030101010101" pitchFamily="2" charset="-122"/>
              </a:rPr>
              <a:t>全局维度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820" y="2710180"/>
            <a:ext cx="2874869" cy="2880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6595" y="2710180"/>
            <a:ext cx="2885134" cy="2880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3210" y="2710180"/>
            <a:ext cx="2874847" cy="288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"/>
          <a:stretch>
            <a:fillRect/>
          </a:stretch>
        </p:blipFill>
        <p:spPr>
          <a:xfrm>
            <a:off x="0" y="-8712"/>
            <a:ext cx="12195052" cy="686424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478006" y="371388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 smtClean="0">
                <a:solidFill>
                  <a:srgbClr val="FFFF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感谢聆听</a:t>
            </a:r>
            <a:endParaRPr kumimoji="1" lang="zh-CN" altLang="en-US" sz="2800" b="1" dirty="0" smtClean="0">
              <a:solidFill>
                <a:srgbClr val="FFFFFF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5758" y="400324"/>
            <a:ext cx="2964273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135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AlphaGo</a:t>
            </a:r>
            <a:r>
              <a:rPr kumimoji="1" lang="zh-CN" altLang="en-US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的起源与发展</a:t>
            </a:r>
            <a:endParaRPr kumimoji="1" lang="zh-CN" altLang="en-US" sz="2135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sp>
        <p:nvSpPr>
          <p:cNvPr id="10" name="Freeform 655"/>
          <p:cNvSpPr/>
          <p:nvPr/>
        </p:nvSpPr>
        <p:spPr bwMode="auto">
          <a:xfrm>
            <a:off x="-82550" y="2676372"/>
            <a:ext cx="12274550" cy="2247265"/>
          </a:xfrm>
          <a:custGeom>
            <a:avLst/>
            <a:gdLst>
              <a:gd name="T0" fmla="*/ 2880 w 2880"/>
              <a:gd name="T1" fmla="*/ 780 h 780"/>
              <a:gd name="T2" fmla="*/ 374 w 2880"/>
              <a:gd name="T3" fmla="*/ 780 h 780"/>
              <a:gd name="T4" fmla="*/ 154 w 2880"/>
              <a:gd name="T5" fmla="*/ 560 h 780"/>
              <a:gd name="T6" fmla="*/ 374 w 2880"/>
              <a:gd name="T7" fmla="*/ 340 h 780"/>
              <a:gd name="T8" fmla="*/ 2506 w 2880"/>
              <a:gd name="T9" fmla="*/ 340 h 780"/>
              <a:gd name="T10" fmla="*/ 2626 w 2880"/>
              <a:gd name="T11" fmla="*/ 220 h 780"/>
              <a:gd name="T12" fmla="*/ 2506 w 2880"/>
              <a:gd name="T13" fmla="*/ 100 h 780"/>
              <a:gd name="T14" fmla="*/ 0 w 2880"/>
              <a:gd name="T15" fmla="*/ 100 h 780"/>
              <a:gd name="T16" fmla="*/ 0 w 2880"/>
              <a:gd name="T17" fmla="*/ 0 h 780"/>
              <a:gd name="T18" fmla="*/ 2506 w 2880"/>
              <a:gd name="T19" fmla="*/ 0 h 780"/>
              <a:gd name="T20" fmla="*/ 2726 w 2880"/>
              <a:gd name="T21" fmla="*/ 220 h 780"/>
              <a:gd name="T22" fmla="*/ 2506 w 2880"/>
              <a:gd name="T23" fmla="*/ 440 h 780"/>
              <a:gd name="T24" fmla="*/ 374 w 2880"/>
              <a:gd name="T25" fmla="*/ 440 h 780"/>
              <a:gd name="T26" fmla="*/ 254 w 2880"/>
              <a:gd name="T27" fmla="*/ 560 h 780"/>
              <a:gd name="T28" fmla="*/ 374 w 2880"/>
              <a:gd name="T29" fmla="*/ 680 h 780"/>
              <a:gd name="T30" fmla="*/ 2880 w 2880"/>
              <a:gd name="T31" fmla="*/ 680 h 780"/>
              <a:gd name="T32" fmla="*/ 2880 w 2880"/>
              <a:gd name="T33" fmla="*/ 780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880" h="780">
                <a:moveTo>
                  <a:pt x="2880" y="780"/>
                </a:moveTo>
                <a:cubicBezTo>
                  <a:pt x="374" y="780"/>
                  <a:pt x="374" y="780"/>
                  <a:pt x="374" y="780"/>
                </a:cubicBezTo>
                <a:cubicBezTo>
                  <a:pt x="253" y="780"/>
                  <a:pt x="154" y="682"/>
                  <a:pt x="154" y="560"/>
                </a:cubicBezTo>
                <a:cubicBezTo>
                  <a:pt x="154" y="439"/>
                  <a:pt x="253" y="340"/>
                  <a:pt x="374" y="340"/>
                </a:cubicBezTo>
                <a:cubicBezTo>
                  <a:pt x="2506" y="340"/>
                  <a:pt x="2506" y="340"/>
                  <a:pt x="2506" y="340"/>
                </a:cubicBezTo>
                <a:cubicBezTo>
                  <a:pt x="2572" y="340"/>
                  <a:pt x="2626" y="286"/>
                  <a:pt x="2626" y="220"/>
                </a:cubicBezTo>
                <a:cubicBezTo>
                  <a:pt x="2626" y="154"/>
                  <a:pt x="2572" y="100"/>
                  <a:pt x="2506" y="100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0"/>
                  <a:pt x="0" y="0"/>
                  <a:pt x="0" y="0"/>
                </a:cubicBezTo>
                <a:cubicBezTo>
                  <a:pt x="2506" y="0"/>
                  <a:pt x="2506" y="0"/>
                  <a:pt x="2506" y="0"/>
                </a:cubicBezTo>
                <a:cubicBezTo>
                  <a:pt x="2627" y="0"/>
                  <a:pt x="2726" y="99"/>
                  <a:pt x="2726" y="220"/>
                </a:cubicBezTo>
                <a:cubicBezTo>
                  <a:pt x="2726" y="341"/>
                  <a:pt x="2627" y="440"/>
                  <a:pt x="2506" y="440"/>
                </a:cubicBezTo>
                <a:cubicBezTo>
                  <a:pt x="374" y="440"/>
                  <a:pt x="374" y="440"/>
                  <a:pt x="374" y="440"/>
                </a:cubicBezTo>
                <a:cubicBezTo>
                  <a:pt x="308" y="440"/>
                  <a:pt x="254" y="494"/>
                  <a:pt x="254" y="560"/>
                </a:cubicBezTo>
                <a:cubicBezTo>
                  <a:pt x="254" y="626"/>
                  <a:pt x="308" y="680"/>
                  <a:pt x="374" y="680"/>
                </a:cubicBezTo>
                <a:cubicBezTo>
                  <a:pt x="2880" y="680"/>
                  <a:pt x="2880" y="680"/>
                  <a:pt x="2880" y="680"/>
                </a:cubicBezTo>
                <a:cubicBezTo>
                  <a:pt x="2880" y="780"/>
                  <a:pt x="2880" y="780"/>
                  <a:pt x="2880" y="780"/>
                </a:cubicBezTo>
              </a:path>
            </a:pathLst>
          </a:custGeom>
          <a:solidFill>
            <a:srgbClr val="00B0F0">
              <a:alpha val="62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base"/>
            <a:endParaRPr lang="en-US" strike="noStrike" spc="-30" noProof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4" name="Freeform 689"/>
          <p:cNvSpPr/>
          <p:nvPr/>
        </p:nvSpPr>
        <p:spPr bwMode="auto">
          <a:xfrm>
            <a:off x="-230505" y="2793847"/>
            <a:ext cx="12209145" cy="1929765"/>
          </a:xfrm>
          <a:custGeom>
            <a:avLst/>
            <a:gdLst>
              <a:gd name="T0" fmla="*/ 0 w 2821"/>
              <a:gd name="T1" fmla="*/ 0 h 680"/>
              <a:gd name="T2" fmla="*/ 2506 w 2821"/>
              <a:gd name="T3" fmla="*/ 0 h 680"/>
              <a:gd name="T4" fmla="*/ 2676 w 2821"/>
              <a:gd name="T5" fmla="*/ 170 h 680"/>
              <a:gd name="T6" fmla="*/ 2506 w 2821"/>
              <a:gd name="T7" fmla="*/ 340 h 680"/>
              <a:gd name="T8" fmla="*/ 374 w 2821"/>
              <a:gd name="T9" fmla="*/ 340 h 680"/>
              <a:gd name="T10" fmla="*/ 204 w 2821"/>
              <a:gd name="T11" fmla="*/ 510 h 680"/>
              <a:gd name="T12" fmla="*/ 374 w 2821"/>
              <a:gd name="T13" fmla="*/ 680 h 680"/>
              <a:gd name="T14" fmla="*/ 2821 w 2821"/>
              <a:gd name="T15" fmla="*/ 680 h 6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21" h="680">
                <a:moveTo>
                  <a:pt x="0" y="0"/>
                </a:moveTo>
                <a:cubicBezTo>
                  <a:pt x="2506" y="0"/>
                  <a:pt x="2506" y="0"/>
                  <a:pt x="2506" y="0"/>
                </a:cubicBezTo>
                <a:cubicBezTo>
                  <a:pt x="2600" y="0"/>
                  <a:pt x="2676" y="76"/>
                  <a:pt x="2676" y="170"/>
                </a:cubicBezTo>
                <a:cubicBezTo>
                  <a:pt x="2676" y="264"/>
                  <a:pt x="2600" y="340"/>
                  <a:pt x="2506" y="340"/>
                </a:cubicBezTo>
                <a:cubicBezTo>
                  <a:pt x="374" y="340"/>
                  <a:pt x="374" y="340"/>
                  <a:pt x="374" y="340"/>
                </a:cubicBezTo>
                <a:cubicBezTo>
                  <a:pt x="280" y="340"/>
                  <a:pt x="204" y="416"/>
                  <a:pt x="204" y="510"/>
                </a:cubicBezTo>
                <a:cubicBezTo>
                  <a:pt x="204" y="604"/>
                  <a:pt x="280" y="680"/>
                  <a:pt x="374" y="680"/>
                </a:cubicBezTo>
                <a:cubicBezTo>
                  <a:pt x="2821" y="680"/>
                  <a:pt x="2821" y="680"/>
                  <a:pt x="2821" y="680"/>
                </a:cubicBezTo>
              </a:path>
            </a:pathLst>
          </a:custGeom>
          <a:noFill/>
          <a:ln w="12700" cap="flat">
            <a:solidFill>
              <a:schemeClr val="bg1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fontAlgn="base"/>
            <a:endParaRPr lang="en-US" strike="noStrike" spc="-30" noProof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15" name="Group 10"/>
          <p:cNvGrpSpPr/>
          <p:nvPr/>
        </p:nvGrpSpPr>
        <p:grpSpPr>
          <a:xfrm>
            <a:off x="1553845" y="1723238"/>
            <a:ext cx="2009775" cy="601724"/>
            <a:chOff x="1158315" y="1780573"/>
            <a:chExt cx="2009530" cy="572079"/>
          </a:xfrm>
        </p:grpSpPr>
        <p:sp>
          <p:nvSpPr>
            <p:cNvPr id="16" name="TextBox 7"/>
            <p:cNvSpPr txBox="1"/>
            <p:nvPr/>
          </p:nvSpPr>
          <p:spPr>
            <a:xfrm>
              <a:off x="1158315" y="2181961"/>
              <a:ext cx="2009530" cy="17069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sz="1400" spc="-30" noProof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AlphaGo项目正式启动</a:t>
              </a:r>
              <a:endParaRPr lang="zh-CN" sz="1400" spc="-30" noProof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cxnSp>
          <p:nvCxnSpPr>
            <p:cNvPr id="17" name="Straight Connector 8"/>
            <p:cNvCxnSpPr/>
            <p:nvPr/>
          </p:nvCxnSpPr>
          <p:spPr>
            <a:xfrm>
              <a:off x="2073080" y="2110344"/>
              <a:ext cx="180000" cy="0"/>
            </a:xfrm>
            <a:prstGeom prst="line">
              <a:avLst/>
            </a:prstGeom>
            <a:ln w="25400" cap="rnd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9"/>
            <p:cNvSpPr txBox="1"/>
            <p:nvPr/>
          </p:nvSpPr>
          <p:spPr>
            <a:xfrm>
              <a:off x="1158315" y="1780573"/>
              <a:ext cx="2009530" cy="2633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b="1" spc="-30" noProof="1" smtClean="0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2014.2</a:t>
              </a:r>
              <a:endParaRPr lang="en-US" b="1" spc="-30" noProof="1" smtClean="0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19" name="Group 11"/>
          <p:cNvGrpSpPr/>
          <p:nvPr/>
        </p:nvGrpSpPr>
        <p:grpSpPr>
          <a:xfrm>
            <a:off x="639128" y="5135411"/>
            <a:ext cx="2009775" cy="603575"/>
            <a:chOff x="1158315" y="1780573"/>
            <a:chExt cx="2009530" cy="602570"/>
          </a:xfrm>
        </p:grpSpPr>
        <p:sp>
          <p:nvSpPr>
            <p:cNvPr id="20" name="TextBox 12"/>
            <p:cNvSpPr txBox="1"/>
            <p:nvPr/>
          </p:nvSpPr>
          <p:spPr>
            <a:xfrm>
              <a:off x="1158315" y="2203906"/>
              <a:ext cx="2009530" cy="17923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sz="1400" spc="-30" noProof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5:0樊麾（欧洲围棋冠军）</a:t>
              </a:r>
              <a:endParaRPr lang="zh-CN" sz="1400" spc="-30" noProof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cxnSp>
          <p:nvCxnSpPr>
            <p:cNvPr id="21" name="Straight Connector 13"/>
            <p:cNvCxnSpPr/>
            <p:nvPr/>
          </p:nvCxnSpPr>
          <p:spPr>
            <a:xfrm>
              <a:off x="2073080" y="2110344"/>
              <a:ext cx="180000" cy="0"/>
            </a:xfrm>
            <a:prstGeom prst="line">
              <a:avLst/>
            </a:prstGeom>
            <a:ln w="25400" cap="rnd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14"/>
            <p:cNvSpPr txBox="1"/>
            <p:nvPr/>
          </p:nvSpPr>
          <p:spPr>
            <a:xfrm>
              <a:off x="1158315" y="1780573"/>
              <a:ext cx="2009530" cy="27653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b="1" spc="-30" noProof="1" smtClean="0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2015.10</a:t>
              </a:r>
              <a:endParaRPr lang="en-US" b="1" spc="-30" noProof="1" smtClean="0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23" name="Group 15"/>
          <p:cNvGrpSpPr/>
          <p:nvPr/>
        </p:nvGrpSpPr>
        <p:grpSpPr>
          <a:xfrm>
            <a:off x="3597275" y="1709584"/>
            <a:ext cx="2301240" cy="897276"/>
            <a:chOff x="2801078" y="1780573"/>
            <a:chExt cx="2300959" cy="896667"/>
          </a:xfrm>
        </p:grpSpPr>
        <p:sp>
          <p:nvSpPr>
            <p:cNvPr id="24" name="TextBox 16"/>
            <p:cNvSpPr txBox="1"/>
            <p:nvPr/>
          </p:nvSpPr>
          <p:spPr>
            <a:xfrm>
              <a:off x="2801078" y="2215888"/>
              <a:ext cx="2300959" cy="4613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fontAlgn="auto">
                <a:lnSpc>
                  <a:spcPts val="1800"/>
                </a:lnSpc>
              </a:pPr>
              <a:r>
                <a:rPr lang="zh-CN" altLang="fr-FR" sz="1400" spc="-30" noProof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“策略网络”——得以学习很多人类高手的棋谱</a:t>
              </a:r>
              <a:endParaRPr lang="zh-CN" altLang="fr-FR" sz="1400" spc="-30" noProof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cxnSp>
          <p:nvCxnSpPr>
            <p:cNvPr id="25" name="Straight Connector 17"/>
            <p:cNvCxnSpPr/>
            <p:nvPr/>
          </p:nvCxnSpPr>
          <p:spPr>
            <a:xfrm>
              <a:off x="3861875" y="2110344"/>
              <a:ext cx="180000" cy="0"/>
            </a:xfrm>
            <a:prstGeom prst="line">
              <a:avLst/>
            </a:prstGeom>
            <a:ln w="25400" cap="rnd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18"/>
            <p:cNvSpPr txBox="1"/>
            <p:nvPr/>
          </p:nvSpPr>
          <p:spPr>
            <a:xfrm>
              <a:off x="2947110" y="1780573"/>
              <a:ext cx="2009530" cy="2768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b="1" spc="-30" noProof="1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2014.6</a:t>
              </a:r>
              <a:endParaRPr lang="en-US" b="1" spc="-30" noProof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27" name="Group 19"/>
          <p:cNvGrpSpPr/>
          <p:nvPr/>
        </p:nvGrpSpPr>
        <p:grpSpPr>
          <a:xfrm>
            <a:off x="2648903" y="5164620"/>
            <a:ext cx="2009775" cy="602776"/>
            <a:chOff x="1158315" y="1780573"/>
            <a:chExt cx="2009530" cy="602246"/>
          </a:xfrm>
        </p:grpSpPr>
        <p:sp>
          <p:nvSpPr>
            <p:cNvPr id="28" name="TextBox 20"/>
            <p:cNvSpPr txBox="1"/>
            <p:nvPr/>
          </p:nvSpPr>
          <p:spPr>
            <a:xfrm>
              <a:off x="1158315" y="2203906"/>
              <a:ext cx="2009530" cy="1789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sz="1400" spc="-30" noProof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4:1李世石</a:t>
              </a:r>
              <a:endParaRPr lang="zh-CN" sz="1400" spc="-30" noProof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  <p:cxnSp>
          <p:nvCxnSpPr>
            <p:cNvPr id="29" name="Straight Connector 21"/>
            <p:cNvCxnSpPr/>
            <p:nvPr/>
          </p:nvCxnSpPr>
          <p:spPr>
            <a:xfrm>
              <a:off x="2073080" y="2110344"/>
              <a:ext cx="180000" cy="0"/>
            </a:xfrm>
            <a:prstGeom prst="line">
              <a:avLst/>
            </a:prstGeom>
            <a:ln w="25400" cap="rnd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2"/>
            <p:cNvSpPr txBox="1"/>
            <p:nvPr/>
          </p:nvSpPr>
          <p:spPr>
            <a:xfrm>
              <a:off x="1158315" y="1780573"/>
              <a:ext cx="2009530" cy="2767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b="1" spc="-30" noProof="1" smtClean="0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2016.3</a:t>
              </a:r>
              <a:endParaRPr lang="en-US" b="1" spc="-30" noProof="1" smtClean="0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31" name="Group 23"/>
          <p:cNvGrpSpPr/>
          <p:nvPr/>
        </p:nvGrpSpPr>
        <p:grpSpPr>
          <a:xfrm>
            <a:off x="8737283" y="1739114"/>
            <a:ext cx="2009775" cy="602125"/>
            <a:chOff x="1158315" y="1780573"/>
            <a:chExt cx="2009530" cy="603186"/>
          </a:xfrm>
        </p:grpSpPr>
        <p:sp>
          <p:nvSpPr>
            <p:cNvPr id="32" name="TextBox 24"/>
            <p:cNvSpPr txBox="1"/>
            <p:nvPr/>
          </p:nvSpPr>
          <p:spPr>
            <a:xfrm>
              <a:off x="1158315" y="2203906"/>
              <a:ext cx="2009530" cy="1798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sz="1400" spc="-30" noProof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掌握很强的形势判断能力</a:t>
              </a:r>
              <a:endParaRPr lang="zh-CN" sz="1400" spc="-30" noProof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cxnSp>
          <p:nvCxnSpPr>
            <p:cNvPr id="33" name="Straight Connector 25"/>
            <p:cNvCxnSpPr/>
            <p:nvPr/>
          </p:nvCxnSpPr>
          <p:spPr>
            <a:xfrm>
              <a:off x="2073080" y="2110344"/>
              <a:ext cx="180000" cy="0"/>
            </a:xfrm>
            <a:prstGeom prst="line">
              <a:avLst/>
            </a:prstGeom>
            <a:ln w="25400" cap="rnd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26"/>
            <p:cNvSpPr txBox="1"/>
            <p:nvPr/>
          </p:nvSpPr>
          <p:spPr>
            <a:xfrm>
              <a:off x="1158315" y="1780573"/>
              <a:ext cx="2009530" cy="2774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b="1" spc="-30" noProof="1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2015.8</a:t>
              </a:r>
              <a:endParaRPr lang="en-US" b="1" spc="-30" noProof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35" name="组合 82"/>
          <p:cNvGrpSpPr/>
          <p:nvPr/>
        </p:nvGrpSpPr>
        <p:grpSpPr>
          <a:xfrm>
            <a:off x="4051300" y="3504412"/>
            <a:ext cx="3200400" cy="539750"/>
            <a:chOff x="7170" y="5982"/>
            <a:chExt cx="5040" cy="850"/>
          </a:xfrm>
        </p:grpSpPr>
        <p:sp>
          <p:nvSpPr>
            <p:cNvPr id="36" name="Rectangle 660"/>
            <p:cNvSpPr>
              <a:spLocks noChangeArrowheads="1"/>
            </p:cNvSpPr>
            <p:nvPr/>
          </p:nvSpPr>
          <p:spPr bwMode="auto">
            <a:xfrm>
              <a:off x="7170" y="5982"/>
              <a:ext cx="5040" cy="8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/>
              <a:endParaRPr lang="en-US" strike="noStrike" spc="-30" noProof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7" name="TextBox 31"/>
            <p:cNvSpPr txBox="1"/>
            <p:nvPr/>
          </p:nvSpPr>
          <p:spPr>
            <a:xfrm>
              <a:off x="7700" y="6185"/>
              <a:ext cx="3980" cy="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2200"/>
                </a:lnSpc>
              </a:pPr>
              <a:r>
                <a:rPr lang="en-US" b="1" spc="-30" noProof="1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AlphaGo的起源与发展</a:t>
              </a:r>
              <a:endParaRPr lang="en-US" b="1" spc="-30" noProof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8" name="Freeform 661"/>
            <p:cNvSpPr>
              <a:spLocks noEditPoints="1"/>
            </p:cNvSpPr>
            <p:nvPr/>
          </p:nvSpPr>
          <p:spPr bwMode="auto">
            <a:xfrm>
              <a:off x="7370" y="5982"/>
              <a:ext cx="400" cy="310"/>
            </a:xfrm>
            <a:custGeom>
              <a:avLst/>
              <a:gdLst>
                <a:gd name="T0" fmla="*/ 26 w 80"/>
                <a:gd name="T1" fmla="*/ 0 h 62"/>
                <a:gd name="T2" fmla="*/ 11 w 80"/>
                <a:gd name="T3" fmla="*/ 9 h 62"/>
                <a:gd name="T4" fmla="*/ 3 w 80"/>
                <a:gd name="T5" fmla="*/ 22 h 62"/>
                <a:gd name="T6" fmla="*/ 0 w 80"/>
                <a:gd name="T7" fmla="*/ 41 h 62"/>
                <a:gd name="T8" fmla="*/ 0 w 80"/>
                <a:gd name="T9" fmla="*/ 62 h 62"/>
                <a:gd name="T10" fmla="*/ 29 w 80"/>
                <a:gd name="T11" fmla="*/ 62 h 62"/>
                <a:gd name="T12" fmla="*/ 29 w 80"/>
                <a:gd name="T13" fmla="*/ 33 h 62"/>
                <a:gd name="T14" fmla="*/ 15 w 80"/>
                <a:gd name="T15" fmla="*/ 33 h 62"/>
                <a:gd name="T16" fmla="*/ 19 w 80"/>
                <a:gd name="T17" fmla="*/ 20 h 62"/>
                <a:gd name="T18" fmla="*/ 32 w 80"/>
                <a:gd name="T19" fmla="*/ 12 h 62"/>
                <a:gd name="T20" fmla="*/ 26 w 80"/>
                <a:gd name="T21" fmla="*/ 0 h 62"/>
                <a:gd name="T22" fmla="*/ 74 w 80"/>
                <a:gd name="T23" fmla="*/ 0 h 62"/>
                <a:gd name="T24" fmla="*/ 59 w 80"/>
                <a:gd name="T25" fmla="*/ 9 h 62"/>
                <a:gd name="T26" fmla="*/ 51 w 80"/>
                <a:gd name="T27" fmla="*/ 22 h 62"/>
                <a:gd name="T28" fmla="*/ 49 w 80"/>
                <a:gd name="T29" fmla="*/ 41 h 62"/>
                <a:gd name="T30" fmla="*/ 49 w 80"/>
                <a:gd name="T31" fmla="*/ 62 h 62"/>
                <a:gd name="T32" fmla="*/ 77 w 80"/>
                <a:gd name="T33" fmla="*/ 62 h 62"/>
                <a:gd name="T34" fmla="*/ 77 w 80"/>
                <a:gd name="T35" fmla="*/ 33 h 62"/>
                <a:gd name="T36" fmla="*/ 63 w 80"/>
                <a:gd name="T37" fmla="*/ 33 h 62"/>
                <a:gd name="T38" fmla="*/ 67 w 80"/>
                <a:gd name="T39" fmla="*/ 20 h 62"/>
                <a:gd name="T40" fmla="*/ 80 w 80"/>
                <a:gd name="T41" fmla="*/ 12 h 62"/>
                <a:gd name="T42" fmla="*/ 74 w 80"/>
                <a:gd name="T43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62">
                  <a:moveTo>
                    <a:pt x="26" y="0"/>
                  </a:moveTo>
                  <a:cubicBezTo>
                    <a:pt x="20" y="2"/>
                    <a:pt x="15" y="5"/>
                    <a:pt x="11" y="9"/>
                  </a:cubicBezTo>
                  <a:cubicBezTo>
                    <a:pt x="7" y="12"/>
                    <a:pt x="4" y="17"/>
                    <a:pt x="3" y="22"/>
                  </a:cubicBezTo>
                  <a:cubicBezTo>
                    <a:pt x="1" y="26"/>
                    <a:pt x="0" y="33"/>
                    <a:pt x="0" y="41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7"/>
                    <a:pt x="17" y="23"/>
                    <a:pt x="19" y="20"/>
                  </a:cubicBezTo>
                  <a:cubicBezTo>
                    <a:pt x="22" y="16"/>
                    <a:pt x="26" y="13"/>
                    <a:pt x="32" y="12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74" y="0"/>
                  </a:moveTo>
                  <a:cubicBezTo>
                    <a:pt x="68" y="2"/>
                    <a:pt x="63" y="5"/>
                    <a:pt x="59" y="9"/>
                  </a:cubicBezTo>
                  <a:cubicBezTo>
                    <a:pt x="55" y="12"/>
                    <a:pt x="52" y="17"/>
                    <a:pt x="51" y="22"/>
                  </a:cubicBezTo>
                  <a:cubicBezTo>
                    <a:pt x="49" y="26"/>
                    <a:pt x="49" y="33"/>
                    <a:pt x="49" y="41"/>
                  </a:cubicBezTo>
                  <a:cubicBezTo>
                    <a:pt x="49" y="62"/>
                    <a:pt x="49" y="62"/>
                    <a:pt x="49" y="62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27"/>
                    <a:pt x="65" y="23"/>
                    <a:pt x="67" y="20"/>
                  </a:cubicBezTo>
                  <a:cubicBezTo>
                    <a:pt x="70" y="16"/>
                    <a:pt x="74" y="13"/>
                    <a:pt x="80" y="12"/>
                  </a:cubicBezTo>
                  <a:cubicBezTo>
                    <a:pt x="74" y="0"/>
                    <a:pt x="74" y="0"/>
                    <a:pt x="74" y="0"/>
                  </a:cubicBezTo>
                </a:path>
              </a:pathLst>
            </a:custGeom>
            <a:solidFill>
              <a:srgbClr val="00B0F0">
                <a:alpha val="4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/>
              <a:endParaRPr lang="en-US" strike="noStrike" spc="-30" noProof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9" name="Freeform 662"/>
            <p:cNvSpPr>
              <a:spLocks noEditPoints="1"/>
            </p:cNvSpPr>
            <p:nvPr/>
          </p:nvSpPr>
          <p:spPr bwMode="auto">
            <a:xfrm>
              <a:off x="11565" y="5982"/>
              <a:ext cx="400" cy="310"/>
            </a:xfrm>
            <a:custGeom>
              <a:avLst/>
              <a:gdLst>
                <a:gd name="T0" fmla="*/ 31 w 80"/>
                <a:gd name="T1" fmla="*/ 0 h 62"/>
                <a:gd name="T2" fmla="*/ 3 w 80"/>
                <a:gd name="T3" fmla="*/ 0 h 62"/>
                <a:gd name="T4" fmla="*/ 3 w 80"/>
                <a:gd name="T5" fmla="*/ 29 h 62"/>
                <a:gd name="T6" fmla="*/ 17 w 80"/>
                <a:gd name="T7" fmla="*/ 29 h 62"/>
                <a:gd name="T8" fmla="*/ 13 w 80"/>
                <a:gd name="T9" fmla="*/ 42 h 62"/>
                <a:gd name="T10" fmla="*/ 0 w 80"/>
                <a:gd name="T11" fmla="*/ 50 h 62"/>
                <a:gd name="T12" fmla="*/ 6 w 80"/>
                <a:gd name="T13" fmla="*/ 62 h 62"/>
                <a:gd name="T14" fmla="*/ 21 w 80"/>
                <a:gd name="T15" fmla="*/ 53 h 62"/>
                <a:gd name="T16" fmla="*/ 29 w 80"/>
                <a:gd name="T17" fmla="*/ 40 h 62"/>
                <a:gd name="T18" fmla="*/ 31 w 80"/>
                <a:gd name="T19" fmla="*/ 21 h 62"/>
                <a:gd name="T20" fmla="*/ 31 w 80"/>
                <a:gd name="T21" fmla="*/ 0 h 62"/>
                <a:gd name="T22" fmla="*/ 80 w 80"/>
                <a:gd name="T23" fmla="*/ 0 h 62"/>
                <a:gd name="T24" fmla="*/ 51 w 80"/>
                <a:gd name="T25" fmla="*/ 0 h 62"/>
                <a:gd name="T26" fmla="*/ 51 w 80"/>
                <a:gd name="T27" fmla="*/ 29 h 62"/>
                <a:gd name="T28" fmla="*/ 65 w 80"/>
                <a:gd name="T29" fmla="*/ 29 h 62"/>
                <a:gd name="T30" fmla="*/ 61 w 80"/>
                <a:gd name="T31" fmla="*/ 42 h 62"/>
                <a:gd name="T32" fmla="*/ 49 w 80"/>
                <a:gd name="T33" fmla="*/ 50 h 62"/>
                <a:gd name="T34" fmla="*/ 54 w 80"/>
                <a:gd name="T35" fmla="*/ 62 h 62"/>
                <a:gd name="T36" fmla="*/ 69 w 80"/>
                <a:gd name="T37" fmla="*/ 53 h 62"/>
                <a:gd name="T38" fmla="*/ 77 w 80"/>
                <a:gd name="T39" fmla="*/ 40 h 62"/>
                <a:gd name="T40" fmla="*/ 80 w 80"/>
                <a:gd name="T41" fmla="*/ 21 h 62"/>
                <a:gd name="T42" fmla="*/ 80 w 80"/>
                <a:gd name="T43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62">
                  <a:moveTo>
                    <a:pt x="31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6" y="34"/>
                    <a:pt x="15" y="39"/>
                    <a:pt x="13" y="42"/>
                  </a:cubicBezTo>
                  <a:cubicBezTo>
                    <a:pt x="10" y="46"/>
                    <a:pt x="6" y="48"/>
                    <a:pt x="0" y="50"/>
                  </a:cubicBezTo>
                  <a:cubicBezTo>
                    <a:pt x="6" y="62"/>
                    <a:pt x="6" y="62"/>
                    <a:pt x="6" y="62"/>
                  </a:cubicBezTo>
                  <a:cubicBezTo>
                    <a:pt x="12" y="60"/>
                    <a:pt x="17" y="57"/>
                    <a:pt x="21" y="53"/>
                  </a:cubicBezTo>
                  <a:cubicBezTo>
                    <a:pt x="25" y="49"/>
                    <a:pt x="28" y="45"/>
                    <a:pt x="29" y="40"/>
                  </a:cubicBezTo>
                  <a:cubicBezTo>
                    <a:pt x="31" y="35"/>
                    <a:pt x="31" y="29"/>
                    <a:pt x="31" y="21"/>
                  </a:cubicBezTo>
                  <a:cubicBezTo>
                    <a:pt x="31" y="0"/>
                    <a:pt x="31" y="0"/>
                    <a:pt x="31" y="0"/>
                  </a:cubicBezTo>
                  <a:moveTo>
                    <a:pt x="80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5" y="34"/>
                    <a:pt x="63" y="39"/>
                    <a:pt x="61" y="42"/>
                  </a:cubicBezTo>
                  <a:cubicBezTo>
                    <a:pt x="58" y="46"/>
                    <a:pt x="54" y="48"/>
                    <a:pt x="49" y="50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60" y="60"/>
                    <a:pt x="65" y="57"/>
                    <a:pt x="69" y="53"/>
                  </a:cubicBezTo>
                  <a:cubicBezTo>
                    <a:pt x="73" y="49"/>
                    <a:pt x="76" y="45"/>
                    <a:pt x="77" y="40"/>
                  </a:cubicBezTo>
                  <a:cubicBezTo>
                    <a:pt x="79" y="35"/>
                    <a:pt x="80" y="29"/>
                    <a:pt x="80" y="21"/>
                  </a:cubicBezTo>
                  <a:cubicBezTo>
                    <a:pt x="80" y="0"/>
                    <a:pt x="80" y="0"/>
                    <a:pt x="80" y="0"/>
                  </a:cubicBezTo>
                </a:path>
              </a:pathLst>
            </a:custGeom>
            <a:solidFill>
              <a:srgbClr val="00B0F0">
                <a:alpha val="4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/>
              <a:endParaRPr lang="en-US" strike="noStrike" spc="-30" noProof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40" name="Group 10"/>
          <p:cNvGrpSpPr/>
          <p:nvPr/>
        </p:nvGrpSpPr>
        <p:grpSpPr>
          <a:xfrm>
            <a:off x="6180455" y="1709584"/>
            <a:ext cx="2009775" cy="631181"/>
            <a:chOff x="1158315" y="1780573"/>
            <a:chExt cx="2009530" cy="630626"/>
          </a:xfrm>
        </p:grpSpPr>
        <p:sp>
          <p:nvSpPr>
            <p:cNvPr id="41" name="TextBox 7"/>
            <p:cNvSpPr txBox="1"/>
            <p:nvPr/>
          </p:nvSpPr>
          <p:spPr>
            <a:xfrm>
              <a:off x="1158315" y="2231821"/>
              <a:ext cx="2009530" cy="17937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sz="1400" spc="-30" noProof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可算出后续40-60步棋</a:t>
              </a:r>
              <a:endParaRPr lang="zh-CN" sz="1400" spc="-30" noProof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cxnSp>
          <p:nvCxnSpPr>
            <p:cNvPr id="42" name="Straight Connector 8"/>
            <p:cNvCxnSpPr/>
            <p:nvPr/>
          </p:nvCxnSpPr>
          <p:spPr>
            <a:xfrm>
              <a:off x="2073080" y="2110344"/>
              <a:ext cx="180000" cy="0"/>
            </a:xfrm>
            <a:prstGeom prst="line">
              <a:avLst/>
            </a:prstGeom>
            <a:ln w="25400" cap="rnd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9"/>
            <p:cNvSpPr txBox="1"/>
            <p:nvPr/>
          </p:nvSpPr>
          <p:spPr>
            <a:xfrm>
              <a:off x="1158315" y="1780573"/>
              <a:ext cx="2009530" cy="2767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b="1" spc="-30" noProof="1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2015.6</a:t>
              </a:r>
              <a:endParaRPr lang="en-US" b="1" spc="-30" noProof="1" smtClean="0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44" name="Group 27"/>
          <p:cNvGrpSpPr/>
          <p:nvPr/>
        </p:nvGrpSpPr>
        <p:grpSpPr>
          <a:xfrm>
            <a:off x="8969058" y="5193195"/>
            <a:ext cx="2009775" cy="574836"/>
            <a:chOff x="1158315" y="1780573"/>
            <a:chExt cx="2009530" cy="574331"/>
          </a:xfrm>
        </p:grpSpPr>
        <p:sp>
          <p:nvSpPr>
            <p:cNvPr id="45" name="TextBox 28"/>
            <p:cNvSpPr txBox="1"/>
            <p:nvPr/>
          </p:nvSpPr>
          <p:spPr>
            <a:xfrm>
              <a:off x="1158315" y="2175991"/>
              <a:ext cx="2009530" cy="1789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sz="1400" spc="-30" noProof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宣布退出棋坛</a:t>
              </a:r>
              <a:endParaRPr lang="zh-CN" sz="1400" spc="-30" noProof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  <p:cxnSp>
          <p:nvCxnSpPr>
            <p:cNvPr id="46" name="Straight Connector 29"/>
            <p:cNvCxnSpPr/>
            <p:nvPr/>
          </p:nvCxnSpPr>
          <p:spPr>
            <a:xfrm>
              <a:off x="2073080" y="2110344"/>
              <a:ext cx="180000" cy="0"/>
            </a:xfrm>
            <a:prstGeom prst="line">
              <a:avLst/>
            </a:prstGeom>
            <a:ln w="25400" cap="rnd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30"/>
            <p:cNvSpPr txBox="1"/>
            <p:nvPr/>
          </p:nvSpPr>
          <p:spPr>
            <a:xfrm>
              <a:off x="1158315" y="1780573"/>
              <a:ext cx="2009530" cy="2767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b="1" spc="-30" noProof="1" smtClean="0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2017.5</a:t>
              </a:r>
              <a:endParaRPr lang="en-US" b="1" spc="-30" noProof="1" smtClean="0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48" name="Group 27"/>
          <p:cNvGrpSpPr/>
          <p:nvPr/>
        </p:nvGrpSpPr>
        <p:grpSpPr>
          <a:xfrm>
            <a:off x="7096125" y="5165255"/>
            <a:ext cx="2008188" cy="602776"/>
            <a:chOff x="1158315" y="1780573"/>
            <a:chExt cx="2009530" cy="602246"/>
          </a:xfrm>
        </p:grpSpPr>
        <p:sp>
          <p:nvSpPr>
            <p:cNvPr id="49" name="TextBox 28"/>
            <p:cNvSpPr txBox="1"/>
            <p:nvPr/>
          </p:nvSpPr>
          <p:spPr>
            <a:xfrm>
              <a:off x="1158315" y="2203906"/>
              <a:ext cx="2009530" cy="1789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lang="zh-CN" sz="1400" spc="-30" noProof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3:0柯洁</a:t>
              </a:r>
              <a:endParaRPr lang="zh-CN" sz="1400" spc="-30" noProof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  <p:cxnSp>
          <p:nvCxnSpPr>
            <p:cNvPr id="50" name="Straight Connector 29"/>
            <p:cNvCxnSpPr/>
            <p:nvPr/>
          </p:nvCxnSpPr>
          <p:spPr>
            <a:xfrm>
              <a:off x="2073080" y="2110344"/>
              <a:ext cx="180000" cy="0"/>
            </a:xfrm>
            <a:prstGeom prst="line">
              <a:avLst/>
            </a:prstGeom>
            <a:ln w="25400" cap="rnd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30"/>
            <p:cNvSpPr txBox="1"/>
            <p:nvPr/>
          </p:nvSpPr>
          <p:spPr>
            <a:xfrm>
              <a:off x="1158315" y="1780573"/>
              <a:ext cx="2009530" cy="2767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b="1" spc="-30" noProof="1" smtClean="0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2017.4</a:t>
              </a:r>
              <a:endParaRPr lang="en-US" b="1" spc="-30" noProof="1" smtClean="0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00543" y="452394"/>
            <a:ext cx="3172460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围棋人工智能的算法演变</a:t>
            </a:r>
            <a:endParaRPr kumimoji="1" lang="zh-CN" sz="2135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917700" y="2000885"/>
            <a:ext cx="91490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/>
              <a:t>alphago1.0</a:t>
            </a:r>
            <a:r>
              <a:rPr lang="zh-CN" altLang="en-US" sz="2400">
                <a:ea typeface="宋体" panose="02010600030101010101" pitchFamily="2" charset="-122"/>
              </a:rPr>
              <a:t>：蒙特卡洛树搜索（价值判断）</a:t>
            </a:r>
            <a:r>
              <a:rPr lang="en-US" altLang="zh-CN" sz="2400">
                <a:ea typeface="宋体" panose="02010600030101010101" pitchFamily="2" charset="-122"/>
              </a:rPr>
              <a:t>+</a:t>
            </a:r>
            <a:r>
              <a:rPr lang="zh-CN" altLang="en-US" sz="2400">
                <a:ea typeface="宋体" panose="02010600030101010101" pitchFamily="2" charset="-122"/>
              </a:rPr>
              <a:t>监督学习</a:t>
            </a:r>
            <a:r>
              <a:rPr lang="en-US" altLang="zh-CN" sz="2400">
                <a:ea typeface="宋体" panose="02010600030101010101" pitchFamily="2" charset="-122"/>
              </a:rPr>
              <a:t>+</a:t>
            </a:r>
            <a:r>
              <a:rPr lang="zh-CN" altLang="en-US" sz="2400">
                <a:ea typeface="宋体" panose="02010600030101010101" pitchFamily="2" charset="-122"/>
              </a:rPr>
              <a:t>增强学习</a:t>
            </a:r>
            <a:endParaRPr lang="zh-CN" altLang="en-US" sz="2400"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18335" y="3646170"/>
            <a:ext cx="91484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ea typeface="宋体" panose="02010600030101010101" pitchFamily="2" charset="-122"/>
              </a:rPr>
              <a:t>alphago2.0</a:t>
            </a:r>
            <a:r>
              <a:rPr lang="zh-CN" altLang="en-US" sz="2400">
                <a:ea typeface="宋体" panose="02010600030101010101" pitchFamily="2" charset="-122"/>
              </a:rPr>
              <a:t>：放弃了监督学习</a:t>
            </a:r>
            <a:r>
              <a:rPr lang="en-US" altLang="zh-CN" sz="2400">
                <a:ea typeface="宋体" panose="02010600030101010101" pitchFamily="2" charset="-122"/>
              </a:rPr>
              <a:t>+</a:t>
            </a:r>
            <a:r>
              <a:rPr lang="zh-CN" altLang="en-US" sz="2400">
                <a:ea typeface="宋体" panose="02010600030101010101" pitchFamily="2" charset="-122"/>
              </a:rPr>
              <a:t>蒙特卡洛树搜索，强化了自我学习，使</a:t>
            </a:r>
            <a:r>
              <a:rPr lang="en-US" altLang="zh-CN" sz="2400">
                <a:ea typeface="宋体" panose="02010600030101010101" pitchFamily="2" charset="-122"/>
              </a:rPr>
              <a:t>alphago</a:t>
            </a:r>
            <a:r>
              <a:rPr lang="zh-CN" altLang="en-US" sz="2400">
                <a:ea typeface="宋体" panose="02010600030101010101" pitchFamily="2" charset="-122"/>
              </a:rPr>
              <a:t>有了创造力</a:t>
            </a:r>
            <a:endParaRPr lang="zh-CN" altLang="en-US" sz="2400"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265" y="1452245"/>
            <a:ext cx="3974465" cy="39535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6150" y="1455420"/>
            <a:ext cx="3971290" cy="395033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099820" y="447040"/>
            <a:ext cx="629221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200"/>
              <a:t>直觉思维的创造力</a:t>
            </a:r>
            <a:endParaRPr lang="zh-CN" altLang="en-US" sz="2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099820" y="447040"/>
            <a:ext cx="629221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200"/>
              <a:t>直觉思维与逻辑思维</a:t>
            </a:r>
            <a:endParaRPr lang="zh-CN" altLang="en-US" sz="22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915" y="1455420"/>
            <a:ext cx="3942715" cy="39503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345" y="1455420"/>
            <a:ext cx="3937000" cy="39509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5758" y="400324"/>
            <a:ext cx="2375971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AI</a:t>
            </a:r>
            <a:r>
              <a:rPr kumimoji="1" lang="zh-CN" altLang="en-US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攻克围棋的困难</a:t>
            </a:r>
            <a:endParaRPr kumimoji="1" lang="zh-CN" altLang="en-US" sz="2135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sp>
        <p:nvSpPr>
          <p:cNvPr id="8" name="副标题 2"/>
          <p:cNvSpPr txBox="1"/>
          <p:nvPr/>
        </p:nvSpPr>
        <p:spPr>
          <a:xfrm>
            <a:off x="2857500" y="2101850"/>
            <a:ext cx="5134610" cy="3446780"/>
          </a:xfrm>
          <a:prstGeom prst="rect">
            <a:avLst/>
          </a:prstGeom>
        </p:spPr>
        <p:txBody>
          <a:bodyPr vert="horz" lIns="91440" tIns="45720" rIns="91440" bIns="45720" rtlCol="0">
            <a:normAutofit fontScale="8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局面静态评估误差极大。</a:t>
            </a:r>
            <a:endParaRPr lang="zh-CN" altLang="en-US" sz="32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32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32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r>
              <a:rPr lang="zh-CN" altLang="en-US" sz="3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围棋搜索量过大。</a:t>
            </a:r>
            <a:endParaRPr lang="zh-CN" altLang="en-US" sz="32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32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32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r>
              <a:rPr lang="zh-CN" altLang="en-US" sz="3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分支下法模拟，极难精确。</a:t>
            </a:r>
            <a:endParaRPr lang="zh-CN" altLang="en-US" sz="32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1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1943312" y="2055870"/>
            <a:ext cx="540000" cy="540000"/>
          </a:xfrm>
          <a:prstGeom prst="roundRect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943312" y="3509506"/>
            <a:ext cx="540000" cy="540000"/>
          </a:xfrm>
          <a:prstGeom prst="roundRect">
            <a:avLst/>
          </a:prstGeom>
          <a:solidFill>
            <a:srgbClr val="FBC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1943100" y="4978400"/>
            <a:ext cx="540000" cy="540000"/>
          </a:xfrm>
          <a:prstGeom prst="roundRect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pic>
        <p:nvPicPr>
          <p:cNvPr id="6" name="图片 3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19" y="2114817"/>
            <a:ext cx="5016534" cy="2792016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图片 6" descr="mmexport14577098422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983" y="1730444"/>
            <a:ext cx="6478794" cy="36433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4598938" y="2725995"/>
            <a:ext cx="18261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9600" dirty="0" smtClean="0">
                <a:solidFill>
                  <a:srgbClr val="FCC103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VS</a:t>
            </a:r>
            <a:endParaRPr kumimoji="1" lang="zh-CN" altLang="en-US" sz="9600" dirty="0">
              <a:solidFill>
                <a:srgbClr val="FCC103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00057" y="5454837"/>
            <a:ext cx="2009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b="1" dirty="0" smtClean="0">
                <a:solidFill>
                  <a:srgbClr val="1E5881"/>
                </a:solidFill>
              </a:rPr>
              <a:t>国际象棋</a:t>
            </a:r>
            <a:endParaRPr kumimoji="1" lang="zh-CN" altLang="en-US" b="1" dirty="0" smtClean="0">
              <a:solidFill>
                <a:srgbClr val="1E588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02312" y="545483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b="1" dirty="0" smtClean="0">
                <a:solidFill>
                  <a:srgbClr val="1E588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围棋</a:t>
            </a:r>
            <a:endParaRPr kumimoji="1" lang="zh-CN" altLang="en-US" b="1" dirty="0" smtClean="0">
              <a:solidFill>
                <a:srgbClr val="1E588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5758" y="400324"/>
            <a:ext cx="265168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围棋人机对弈的难点</a:t>
            </a:r>
            <a:endParaRPr kumimoji="1" lang="zh-CN" altLang="en-US" sz="2135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sz="half" idx="1"/>
          </p:nvPr>
        </p:nvSpPr>
        <p:spPr>
          <a:xfrm>
            <a:off x="1206500" y="1892935"/>
            <a:ext cx="2911475" cy="3482975"/>
          </a:xfrm>
        </p:spPr>
        <p:txBody>
          <a:bodyPr/>
          <a:lstStyle/>
          <a:p>
            <a:pPr marL="0" indent="0" fontAlgn="auto">
              <a:lnSpc>
                <a:spcPts val="2300"/>
              </a:lnSpc>
              <a:buNone/>
            </a:pPr>
            <a:r>
              <a:rPr lang="zh-CN" altLang="en-US" sz="1800" b="1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变化太多，搜索难度大：</a:t>
            </a:r>
            <a:endParaRPr lang="zh-CN" altLang="en-US" sz="1800" b="1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 fontAlgn="auto">
              <a:lnSpc>
                <a:spcPts val="2300"/>
              </a:lnSpc>
              <a:buNone/>
            </a:pP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围棋的变化有 </a:t>
            </a:r>
            <a:r>
              <a:rPr lang="en-US" altLang="zh-CN"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 </a:t>
            </a:r>
            <a:r>
              <a:rPr lang="zh-CN" altLang="en-US"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 </a:t>
            </a:r>
            <a:r>
              <a:rPr lang="en-US" altLang="zh-CN"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172 </a:t>
            </a:r>
            <a:r>
              <a:rPr lang="zh-CN" altLang="en-US" sz="18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次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方。</a:t>
            </a: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平均每手</a:t>
            </a: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个点，算</a:t>
            </a: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250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步。</a:t>
            </a:r>
            <a:endParaRPr lang="zh-CN" altLang="en-US" sz="1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2" name="Picture 2" descr="D:\2016春_大课\AlphaGo\李vsA_4-2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873" y="756955"/>
            <a:ext cx="3384376" cy="338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5"/>
          <p:cNvSpPr txBox="1"/>
          <p:nvPr/>
        </p:nvSpPr>
        <p:spPr>
          <a:xfrm>
            <a:off x="8079785" y="1893223"/>
            <a:ext cx="2702073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价值规律</a:t>
            </a:r>
            <a:r>
              <a:rPr lang="zh-CN" altLang="en-US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描述困难</a:t>
            </a:r>
            <a:r>
              <a:rPr lang="zh-CN" altLang="en-US" b="1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难以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给出估值函数。好坏难以</a:t>
            </a: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判断，变化大。除非下到终局。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endParaRPr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4" name="Picture 30" descr="D:\2016春_大课\AlphaGo\李vsA_4-3.bmp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886" y="4356097"/>
            <a:ext cx="216023" cy="216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187" y="43642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3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766" y="435774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3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2199" y="4355696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3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0705" y="43642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3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5341" y="43642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3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014" y="43642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3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1982" y="43642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4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950" y="43593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4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918" y="4356097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4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710" y="4364294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" name="Picture 4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678" y="43691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4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798" y="43642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4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646" y="43691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4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4430" y="4356096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4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8047" y="436476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1" name="Picture 4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366" y="4351911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" name="Picture 4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0334" y="43593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" name="Picture 5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1700" y="43593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" name="Picture 5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8495" y="4351912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" name="Picture 5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3891" y="4351913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Picture 5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1763" y="4357744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" name="Picture 5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1037" y="4359394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8" name="Picture 5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419" y="4351914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5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4961" y="4355695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" name="Picture 5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404" y="4364293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5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7870" y="4372770"/>
            <a:ext cx="212725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2" name="Picture 6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892" y="4808401"/>
            <a:ext cx="3500213" cy="107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Picture 6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753" y="4911587"/>
            <a:ext cx="3498850" cy="10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4" name="Picture 6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1099" y="4808280"/>
            <a:ext cx="3498850" cy="10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5" name="Picture 6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0320" y="4911587"/>
            <a:ext cx="3498850" cy="10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6" name="Picture 6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551" y="4812813"/>
            <a:ext cx="3498850" cy="10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" name="Picture 7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860" y="4916000"/>
            <a:ext cx="3498850" cy="10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8" name="Picture 7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128" y="5019187"/>
            <a:ext cx="3498850" cy="10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" name="Picture 7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3087" y="5030234"/>
            <a:ext cx="3498850" cy="10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Picture 7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860" y="5030234"/>
            <a:ext cx="3498850" cy="10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" name="Picture 7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076" y="5766725"/>
            <a:ext cx="9053513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2" name="Picture 7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1456" y="5581503"/>
            <a:ext cx="9053513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3" name="Picture 7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0417" y="5365479"/>
            <a:ext cx="9053513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" name="Picture 7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1456" y="5910116"/>
            <a:ext cx="9053513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" name="Picture 7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041" y="6095338"/>
            <a:ext cx="9053513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6" name="Picture 7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1425" y="6259644"/>
            <a:ext cx="9053513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7" name="Picture 8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24" y="5365479"/>
            <a:ext cx="9053513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8" name="Picture 8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764" y="5373540"/>
            <a:ext cx="3535363" cy="207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9" name="Picture 8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678" y="6144142"/>
            <a:ext cx="3535363" cy="207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0" name="Picture 8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230" y="6364140"/>
            <a:ext cx="3535363" cy="207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" name="Picture 85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637" y="5766248"/>
            <a:ext cx="3535363" cy="207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下箭头 1"/>
          <p:cNvSpPr/>
          <p:nvPr/>
        </p:nvSpPr>
        <p:spPr>
          <a:xfrm>
            <a:off x="5835341" y="4141331"/>
            <a:ext cx="212725" cy="218063"/>
          </a:xfrm>
          <a:prstGeom prst="down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5" name="下箭头 64"/>
          <p:cNvSpPr/>
          <p:nvPr/>
        </p:nvSpPr>
        <p:spPr>
          <a:xfrm>
            <a:off x="5846391" y="4596768"/>
            <a:ext cx="212725" cy="218063"/>
          </a:xfrm>
          <a:prstGeom prst="down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6" name="下箭头 65"/>
          <p:cNvSpPr/>
          <p:nvPr/>
        </p:nvSpPr>
        <p:spPr>
          <a:xfrm>
            <a:off x="5846390" y="5158223"/>
            <a:ext cx="212725" cy="218063"/>
          </a:xfrm>
          <a:prstGeom prst="down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5758" y="400324"/>
            <a:ext cx="269016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135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AlphaGo</a:t>
            </a:r>
            <a:r>
              <a:rPr kumimoji="1" lang="zh-CN" altLang="en-US" sz="2135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的对弈过程</a:t>
            </a:r>
            <a:endParaRPr kumimoji="1" lang="zh-CN" altLang="en-US" sz="2135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/>
          <a:stretch>
            <a:fillRect/>
          </a:stretch>
        </p:blipFill>
        <p:spPr>
          <a:xfrm>
            <a:off x="0" y="145137"/>
            <a:ext cx="685800" cy="1743456"/>
          </a:xfrm>
          <a:prstGeom prst="rect">
            <a:avLst/>
          </a:prstGeom>
        </p:spPr>
      </p:pic>
      <p:pic>
        <p:nvPicPr>
          <p:cNvPr id="10" name="Picture 5" descr="D:\2016春_大课\AlphaGo\AlphaGo思考方法1-2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132" y="2905536"/>
            <a:ext cx="1731645" cy="1757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1" descr="D:\2016春_大课\AlphaGo\AlphaGo价值网络1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677" y="3696111"/>
            <a:ext cx="2424430" cy="2397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2" descr="D:\2016春_大课\AlphaGo\AlphaGo决策网络1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2522" y="1187226"/>
            <a:ext cx="2424430" cy="234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3" descr="D:\2016春_大课\AlphaGo\AlphaGo走棋网络.bmp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8452" y="2572796"/>
            <a:ext cx="1967230" cy="2077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D:\2016春_大课\AlphaGo\AlphaGo思考方法1-1-1.bmp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7807" y="2325146"/>
            <a:ext cx="917575" cy="90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5" descr="D:\2016春_大课\AlphaGo\AlphaGo思考方法1-1-2.bmp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7807" y="3330351"/>
            <a:ext cx="917575" cy="907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6" descr="D:\2016春_大课\AlphaGo\AlphaGo思考方法1-1-3.bmp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1912" y="5161691"/>
            <a:ext cx="869950" cy="86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6"/>
          <p:cNvSpPr txBox="1"/>
          <p:nvPr/>
        </p:nvSpPr>
        <p:spPr>
          <a:xfrm>
            <a:off x="1912812" y="2291392"/>
            <a:ext cx="1210892" cy="369332"/>
          </a:xfrm>
          <a:prstGeom prst="rect">
            <a:avLst/>
          </a:prstGeom>
          <a:ln>
            <a:solidFill>
              <a:srgbClr val="FBC1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当前局面</a:t>
            </a:r>
            <a:endParaRPr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8" name="Picture 19" descr="D:\2016春_大课\AlphaGo\AlphaGo思考方法1-2.bmp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5308" y="4273407"/>
            <a:ext cx="182841" cy="180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4643" y="4528071"/>
            <a:ext cx="182563" cy="176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21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9937" y="4756060"/>
            <a:ext cx="182563" cy="176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右箭头 20"/>
          <p:cNvSpPr/>
          <p:nvPr/>
        </p:nvSpPr>
        <p:spPr>
          <a:xfrm>
            <a:off x="9109980" y="3620640"/>
            <a:ext cx="311776" cy="327418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3" name="右箭头 22"/>
          <p:cNvSpPr/>
          <p:nvPr/>
        </p:nvSpPr>
        <p:spPr>
          <a:xfrm>
            <a:off x="10415240" y="5161728"/>
            <a:ext cx="279275" cy="484632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6" name="右箭头 25"/>
          <p:cNvSpPr/>
          <p:nvPr/>
        </p:nvSpPr>
        <p:spPr>
          <a:xfrm>
            <a:off x="9005840" y="4355578"/>
            <a:ext cx="432048" cy="45719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7" name="Picture 26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089" y="4680112"/>
            <a:ext cx="463550" cy="109537"/>
          </a:xfrm>
          <a:prstGeom prst="rect">
            <a:avLst/>
          </a:prstGeom>
          <a:solidFill>
            <a:srgbClr val="205881"/>
          </a:solidFill>
          <a:ln>
            <a:noFill/>
          </a:ln>
          <a:effectLst/>
        </p:spPr>
      </p:pic>
      <p:pic>
        <p:nvPicPr>
          <p:cNvPr id="28" name="Picture 27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5842" y="4519809"/>
            <a:ext cx="463550" cy="109537"/>
          </a:xfrm>
          <a:prstGeom prst="rect">
            <a:avLst/>
          </a:prstGeom>
          <a:solidFill>
            <a:srgbClr val="205881"/>
          </a:solidFill>
          <a:ln>
            <a:noFill/>
          </a:ln>
          <a:effectLst/>
        </p:spPr>
      </p:pic>
      <p:sp>
        <p:nvSpPr>
          <p:cNvPr id="29" name="TextBox 23"/>
          <p:cNvSpPr txBox="1"/>
          <p:nvPr/>
        </p:nvSpPr>
        <p:spPr>
          <a:xfrm>
            <a:off x="10963725" y="2519344"/>
            <a:ext cx="480403" cy="1754326"/>
          </a:xfrm>
          <a:prstGeom prst="rect">
            <a:avLst/>
          </a:prstGeom>
          <a:ln>
            <a:solidFill>
              <a:srgbClr val="FBC1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蒙特卡洛</a:t>
            </a:r>
            <a:endParaRPr lang="en-US" altLang="zh-CN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算法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1" name="Picture 31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436" y="4301279"/>
            <a:ext cx="463550" cy="103187"/>
          </a:xfrm>
          <a:prstGeom prst="rect">
            <a:avLst/>
          </a:prstGeom>
          <a:solidFill>
            <a:srgbClr val="205881"/>
          </a:solidFill>
          <a:ln>
            <a:noFill/>
          </a:ln>
          <a:effectLst/>
        </p:spPr>
      </p:pic>
      <p:pic>
        <p:nvPicPr>
          <p:cNvPr id="32" name="Picture 3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779" y="4559504"/>
            <a:ext cx="463550" cy="103187"/>
          </a:xfrm>
          <a:prstGeom prst="rect">
            <a:avLst/>
          </a:prstGeom>
          <a:solidFill>
            <a:srgbClr val="205881"/>
          </a:solidFill>
          <a:ln>
            <a:noFill/>
          </a:ln>
          <a:effectLst/>
        </p:spPr>
      </p:pic>
      <p:pic>
        <p:nvPicPr>
          <p:cNvPr id="33" name="Picture 35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8951" y="4773344"/>
            <a:ext cx="463550" cy="103187"/>
          </a:xfrm>
          <a:prstGeom prst="rect">
            <a:avLst/>
          </a:prstGeom>
          <a:solidFill>
            <a:srgbClr val="205881"/>
          </a:solidFill>
          <a:ln>
            <a:noFill/>
          </a:ln>
          <a:effectLst/>
        </p:spPr>
      </p:pic>
      <p:sp>
        <p:nvSpPr>
          <p:cNvPr id="34" name="圆角右箭头 33"/>
          <p:cNvSpPr/>
          <p:nvPr/>
        </p:nvSpPr>
        <p:spPr>
          <a:xfrm rot="10800000">
            <a:off x="9017816" y="5719168"/>
            <a:ext cx="2197216" cy="695043"/>
          </a:xfrm>
          <a:prstGeom prst="ben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5" name="TextBox 30"/>
          <p:cNvSpPr txBox="1"/>
          <p:nvPr/>
        </p:nvSpPr>
        <p:spPr>
          <a:xfrm>
            <a:off x="7432228" y="5810983"/>
            <a:ext cx="1215145" cy="646331"/>
          </a:xfrm>
          <a:prstGeom prst="rect">
            <a:avLst/>
          </a:prstGeom>
          <a:ln>
            <a:solidFill>
              <a:srgbClr val="FBC1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修改价值参数</a:t>
            </a:r>
            <a:endParaRPr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6" name="上箭头 35"/>
          <p:cNvSpPr/>
          <p:nvPr/>
        </p:nvSpPr>
        <p:spPr>
          <a:xfrm>
            <a:off x="7842839" y="4909552"/>
            <a:ext cx="358350" cy="656857"/>
          </a:xfrm>
          <a:prstGeom prst="up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7" name="右箭头 36"/>
          <p:cNvSpPr/>
          <p:nvPr/>
        </p:nvSpPr>
        <p:spPr>
          <a:xfrm>
            <a:off x="3523963" y="3886975"/>
            <a:ext cx="489206" cy="484632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8" name="右箭头 37"/>
          <p:cNvSpPr/>
          <p:nvPr/>
        </p:nvSpPr>
        <p:spPr>
          <a:xfrm>
            <a:off x="3523668" y="3072576"/>
            <a:ext cx="489204" cy="460757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9" name="右箭头 38"/>
          <p:cNvSpPr/>
          <p:nvPr/>
        </p:nvSpPr>
        <p:spPr>
          <a:xfrm>
            <a:off x="6471272" y="2931137"/>
            <a:ext cx="489204" cy="460757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0" name="右箭头 39"/>
          <p:cNvSpPr/>
          <p:nvPr/>
        </p:nvSpPr>
        <p:spPr>
          <a:xfrm>
            <a:off x="6466827" y="3812125"/>
            <a:ext cx="489204" cy="460757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1" name="TextBox 3"/>
          <p:cNvSpPr txBox="1"/>
          <p:nvPr/>
        </p:nvSpPr>
        <p:spPr>
          <a:xfrm>
            <a:off x="986454" y="1324879"/>
            <a:ext cx="2926080" cy="646331"/>
          </a:xfrm>
          <a:prstGeom prst="rect">
            <a:avLst/>
          </a:prstGeom>
          <a:ln>
            <a:solidFill>
              <a:srgbClr val="FBC1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策略网络：当前局面下各点的落子概率。</a:t>
            </a:r>
            <a:endParaRPr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2" name="TextBox 4"/>
          <p:cNvSpPr txBox="1"/>
          <p:nvPr/>
        </p:nvSpPr>
        <p:spPr>
          <a:xfrm>
            <a:off x="1604122" y="6182136"/>
            <a:ext cx="5615305" cy="369332"/>
          </a:xfrm>
          <a:prstGeom prst="rect">
            <a:avLst/>
          </a:prstGeom>
          <a:noFill/>
          <a:ln w="19050">
            <a:solidFill>
              <a:srgbClr val="FBC1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价值网络：当前局面下各点的获胜概率。</a:t>
            </a:r>
            <a:endParaRPr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3" name="右箭头 42"/>
          <p:cNvSpPr/>
          <p:nvPr/>
        </p:nvSpPr>
        <p:spPr>
          <a:xfrm>
            <a:off x="9103413" y="2828463"/>
            <a:ext cx="311776" cy="327418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890589" y="5194314"/>
            <a:ext cx="279275" cy="484632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5" name="右箭头 44"/>
          <p:cNvSpPr/>
          <p:nvPr/>
        </p:nvSpPr>
        <p:spPr>
          <a:xfrm>
            <a:off x="10549916" y="3560916"/>
            <a:ext cx="279275" cy="484632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6" name="右箭头 45"/>
          <p:cNvSpPr/>
          <p:nvPr/>
        </p:nvSpPr>
        <p:spPr>
          <a:xfrm>
            <a:off x="10549915" y="2766007"/>
            <a:ext cx="279275" cy="484632"/>
          </a:xfrm>
          <a:prstGeom prst="rightArrow">
            <a:avLst/>
          </a:prstGeom>
          <a:solidFill>
            <a:srgbClr val="2058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1163</Words>
  <Application>WPS 演示</Application>
  <PresentationFormat>宽屏</PresentationFormat>
  <Paragraphs>167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Arial</vt:lpstr>
      <vt:lpstr>宋体</vt:lpstr>
      <vt:lpstr>Wingdings</vt:lpstr>
      <vt:lpstr>Arial</vt:lpstr>
      <vt:lpstr>微软雅黑</vt:lpstr>
      <vt:lpstr>黑体</vt:lpstr>
      <vt:lpstr>Arial Unicode MS</vt:lpstr>
      <vt:lpstr>DengXian Light</vt:lpstr>
      <vt:lpstr>Segoe Print</vt:lpstr>
      <vt:lpstr>DengXian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黄晓威</dc:creator>
  <cp:lastModifiedBy>air</cp:lastModifiedBy>
  <cp:revision>38</cp:revision>
  <dcterms:created xsi:type="dcterms:W3CDTF">2017-08-07T10:59:00Z</dcterms:created>
  <dcterms:modified xsi:type="dcterms:W3CDTF">2017-08-09T11:08:42Z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2052-10.1.0.6690</vt:lpwstr>
  </property>
</Properties>
</file>

<file path=docProps/thumbnail.jpeg>
</file>